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6"/>
  </p:handoutMasterIdLst>
  <p:sldIdLst>
    <p:sldId id="256" r:id="rId2"/>
    <p:sldId id="281" r:id="rId3"/>
    <p:sldId id="259" r:id="rId4"/>
    <p:sldId id="258" r:id="rId5"/>
    <p:sldId id="277" r:id="rId6"/>
    <p:sldId id="285" r:id="rId7"/>
    <p:sldId id="286" r:id="rId8"/>
    <p:sldId id="263" r:id="rId9"/>
    <p:sldId id="283" r:id="rId10"/>
    <p:sldId id="288" r:id="rId11"/>
    <p:sldId id="284" r:id="rId12"/>
    <p:sldId id="287" r:id="rId13"/>
    <p:sldId id="271" r:id="rId14"/>
    <p:sldId id="269" r:id="rId1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18"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CDF0B12-E9C0-4F14-95E6-A780B8035A54}" type="datetimeFigureOut">
              <a:rPr lang="en-US" smtClean="0"/>
              <a:t>8/23/2019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97F40E4-2CBD-457D-9946-61DCE4366AC4}" type="slidenum">
              <a:rPr lang="en-US" smtClean="0"/>
              <a:t>‹#›</a:t>
            </a:fld>
            <a:endParaRPr lang="en-US"/>
          </a:p>
        </p:txBody>
      </p:sp>
    </p:spTree>
    <p:extLst>
      <p:ext uri="{BB962C8B-B14F-4D97-AF65-F5344CB8AC3E}">
        <p14:creationId xmlns:p14="http://schemas.microsoft.com/office/powerpoint/2010/main" val="8865618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400407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B8A26-D2E9-4E2F-B264-467E7ECD8A9B}"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421395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77220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5195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71421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20767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43200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114089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25050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13613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180282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BB8A26-D2E9-4E2F-B264-467E7ECD8A9B}"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80038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BB8A26-D2E9-4E2F-B264-467E7ECD8A9B}"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247810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22365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185205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3BB8A26-D2E9-4E2F-B264-467E7ECD8A9B}" type="datetimeFigureOut">
              <a:rPr lang="en-US" smtClean="0"/>
              <a:t>8/23/2019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23465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B8A26-D2E9-4E2F-B264-467E7ECD8A9B}"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E49FD-97F4-4EC0-9DB0-08E5C77F6252}" type="slidenum">
              <a:rPr lang="en-US" smtClean="0"/>
              <a:t>‹#›</a:t>
            </a:fld>
            <a:endParaRPr lang="en-US"/>
          </a:p>
        </p:txBody>
      </p:sp>
    </p:spTree>
    <p:extLst>
      <p:ext uri="{BB962C8B-B14F-4D97-AF65-F5344CB8AC3E}">
        <p14:creationId xmlns:p14="http://schemas.microsoft.com/office/powerpoint/2010/main" val="396365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BB8A26-D2E9-4E2F-B264-467E7ECD8A9B}" type="datetimeFigureOut">
              <a:rPr lang="en-US" smtClean="0"/>
              <a:t>8/23/2019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35E49FD-97F4-4EC0-9DB0-08E5C77F6252}" type="slidenum">
              <a:rPr lang="en-US" smtClean="0"/>
              <a:t>‹#›</a:t>
            </a:fld>
            <a:endParaRPr lang="en-US"/>
          </a:p>
        </p:txBody>
      </p:sp>
    </p:spTree>
    <p:extLst>
      <p:ext uri="{BB962C8B-B14F-4D97-AF65-F5344CB8AC3E}">
        <p14:creationId xmlns:p14="http://schemas.microsoft.com/office/powerpoint/2010/main" val="177754048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icpe2011.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jhand@joelhandlaw.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97" y="381000"/>
            <a:ext cx="8229600" cy="1938992"/>
          </a:xfrm>
          <a:prstGeom prst="rect">
            <a:avLst/>
          </a:prstGeom>
          <a:noFill/>
        </p:spPr>
        <p:txBody>
          <a:bodyPr wrap="square" rtlCol="0">
            <a:sp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K-12 STATE LEGISLATION AFFECTING YOUR PUBLIC SCHOOLS</a:t>
            </a:r>
          </a:p>
        </p:txBody>
      </p:sp>
      <p:sp>
        <p:nvSpPr>
          <p:cNvPr id="7" name="TextBox 6"/>
          <p:cNvSpPr txBox="1"/>
          <p:nvPr/>
        </p:nvSpPr>
        <p:spPr>
          <a:xfrm>
            <a:off x="446261" y="5294160"/>
            <a:ext cx="8305800" cy="1200329"/>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Indiana Coalition for Public Education</a:t>
            </a:r>
          </a:p>
          <a:p>
            <a:pPr algn="ctr"/>
            <a:r>
              <a:rPr lang="en-US" sz="2400" dirty="0">
                <a:latin typeface="Tahoma" panose="020B0604030504040204" pitchFamily="34" charset="0"/>
                <a:ea typeface="Tahoma" panose="020B0604030504040204" pitchFamily="34" charset="0"/>
                <a:cs typeface="Tahoma" panose="020B0604030504040204" pitchFamily="34" charset="0"/>
              </a:rPr>
              <a:t>Annual Membership Meeting</a:t>
            </a:r>
          </a:p>
          <a:p>
            <a:pPr algn="ctr"/>
            <a:r>
              <a:rPr lang="en-US" sz="2400" dirty="0">
                <a:latin typeface="Tahoma" panose="020B0604030504040204" pitchFamily="34" charset="0"/>
                <a:ea typeface="Tahoma" panose="020B0604030504040204" pitchFamily="34" charset="0"/>
                <a:cs typeface="Tahoma" panose="020B0604030504040204" pitchFamily="34" charset="0"/>
              </a:rPr>
              <a:t>August </a:t>
            </a:r>
            <a:r>
              <a:rPr lang="en-US" sz="2400" dirty="0" smtClean="0">
                <a:latin typeface="Tahoma" panose="020B0604030504040204" pitchFamily="34" charset="0"/>
                <a:ea typeface="Tahoma" panose="020B0604030504040204" pitchFamily="34" charset="0"/>
                <a:cs typeface="Tahoma" panose="020B0604030504040204" pitchFamily="34" charset="0"/>
              </a:rPr>
              <a:t>24</a:t>
            </a:r>
            <a:r>
              <a:rPr lang="en-US" sz="2400" dirty="0">
                <a:latin typeface="Tahoma" panose="020B0604030504040204" pitchFamily="34" charset="0"/>
                <a:ea typeface="Tahoma" panose="020B0604030504040204" pitchFamily="34" charset="0"/>
                <a:cs typeface="Tahoma" panose="020B0604030504040204" pitchFamily="34" charset="0"/>
              </a:rPr>
              <a:t>, 2019</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105" y="2627046"/>
            <a:ext cx="4748784" cy="2491646"/>
          </a:xfrm>
          <a:prstGeom prst="rect">
            <a:avLst/>
          </a:prstGeom>
        </p:spPr>
      </p:pic>
    </p:spTree>
    <p:extLst>
      <p:ext uri="{BB962C8B-B14F-4D97-AF65-F5344CB8AC3E}">
        <p14:creationId xmlns:p14="http://schemas.microsoft.com/office/powerpoint/2010/main" val="340910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17"/>
            <a:ext cx="8686800" cy="1126588"/>
          </a:xfrm>
        </p:spPr>
        <p:txBody>
          <a:bodyPr>
            <a:normAutofit/>
          </a:bodyPr>
          <a:lstStyle/>
          <a:p>
            <a:pPr algn="ctr"/>
            <a:r>
              <a:rPr lang="en-US" dirty="0"/>
              <a:t>School Finance</a:t>
            </a:r>
          </a:p>
        </p:txBody>
      </p:sp>
      <p:sp>
        <p:nvSpPr>
          <p:cNvPr id="4" name="Content Placeholder 3"/>
          <p:cNvSpPr>
            <a:spLocks noGrp="1"/>
          </p:cNvSpPr>
          <p:nvPr>
            <p:ph idx="1"/>
          </p:nvPr>
        </p:nvSpPr>
        <p:spPr>
          <a:xfrm>
            <a:off x="152400" y="723900"/>
            <a:ext cx="8839200" cy="5410200"/>
          </a:xfrm>
        </p:spPr>
        <p:txBody>
          <a:bodyPr>
            <a:normAutofit/>
          </a:bodyPr>
          <a:lstStyle/>
          <a:p>
            <a:pPr marL="457207" lvl="1" indent="0">
              <a:buNone/>
            </a:pPr>
            <a:endParaRPr lang="en-US" dirty="0" smtClean="0"/>
          </a:p>
          <a:p>
            <a:pPr marL="457207" lvl="1" indent="0">
              <a:buNone/>
            </a:pPr>
            <a:endParaRPr lang="en-US" dirty="0"/>
          </a:p>
          <a:p>
            <a:pPr marL="457207" lvl="1" indent="0">
              <a:buNone/>
            </a:pPr>
            <a:r>
              <a:rPr lang="en-US" sz="2400" dirty="0" smtClean="0"/>
              <a:t>Even though the budget bill increases </a:t>
            </a:r>
            <a:r>
              <a:rPr lang="en-US" sz="2400" dirty="0"/>
              <a:t>overall state spending on K-12 education by </a:t>
            </a:r>
            <a:r>
              <a:rPr lang="en-US" sz="2400" dirty="0" smtClean="0"/>
              <a:t>2.5% </a:t>
            </a:r>
            <a:r>
              <a:rPr lang="en-US" sz="2400" dirty="0"/>
              <a:t>each </a:t>
            </a:r>
            <a:r>
              <a:rPr lang="en-US" sz="2400" dirty="0" smtClean="0"/>
              <a:t>year….</a:t>
            </a:r>
          </a:p>
          <a:p>
            <a:pPr marL="457207" lvl="1" indent="0">
              <a:buNone/>
            </a:pPr>
            <a:endParaRPr lang="en-US" sz="2400" dirty="0" smtClean="0"/>
          </a:p>
          <a:p>
            <a:pPr marL="457207" lvl="1" indent="0">
              <a:buNone/>
            </a:pPr>
            <a:r>
              <a:rPr lang="en-US" sz="2400" dirty="0" smtClean="0"/>
              <a:t>“About one in five public </a:t>
            </a:r>
            <a:r>
              <a:rPr lang="en-US" sz="2400" dirty="0"/>
              <a:t>school districts will see their base state funding cut in one, or both, of the next two years. </a:t>
            </a:r>
            <a:r>
              <a:rPr lang="en-US" sz="2400" dirty="0" smtClean="0"/>
              <a:t>Most </a:t>
            </a:r>
            <a:r>
              <a:rPr lang="en-US" sz="2400" dirty="0"/>
              <a:t>are rural districts with declining enrollment</a:t>
            </a:r>
            <a:r>
              <a:rPr lang="en-US" sz="2400" dirty="0" smtClean="0"/>
              <a:t>.”</a:t>
            </a:r>
          </a:p>
          <a:p>
            <a:pPr marL="457207" lvl="1" indent="0">
              <a:buNone/>
            </a:pPr>
            <a:r>
              <a:rPr lang="en-US" sz="2400" dirty="0" smtClean="0"/>
              <a:t>				</a:t>
            </a:r>
            <a:r>
              <a:rPr lang="en-US" sz="2400" i="1" dirty="0" smtClean="0"/>
              <a:t>School Matters</a:t>
            </a:r>
            <a:endParaRPr lang="en-US" sz="2400" i="1" dirty="0"/>
          </a:p>
          <a:p>
            <a:pPr lvl="1"/>
            <a:endParaRPr lang="en-US" dirty="0" smtClean="0"/>
          </a:p>
          <a:p>
            <a:pPr lvl="1"/>
            <a:endParaRPr lang="en-US" dirty="0"/>
          </a:p>
        </p:txBody>
      </p:sp>
      <p:pic>
        <p:nvPicPr>
          <p:cNvPr id="2" name="Picture 1"/>
          <p:cNvPicPr>
            <a:picLocks noChangeAspect="1"/>
          </p:cNvPicPr>
          <p:nvPr/>
        </p:nvPicPr>
        <p:blipFill>
          <a:blip r:embed="rId2"/>
          <a:stretch>
            <a:fillRect/>
          </a:stretch>
        </p:blipFill>
        <p:spPr>
          <a:xfrm>
            <a:off x="6781800" y="4495800"/>
            <a:ext cx="2097206" cy="2091109"/>
          </a:xfrm>
          <a:prstGeom prst="rect">
            <a:avLst/>
          </a:prstGeom>
        </p:spPr>
      </p:pic>
    </p:spTree>
    <p:extLst>
      <p:ext uri="{BB962C8B-B14F-4D97-AF65-F5344CB8AC3E}">
        <p14:creationId xmlns:p14="http://schemas.microsoft.com/office/powerpoint/2010/main" val="173021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17"/>
            <a:ext cx="8686800" cy="1126588"/>
          </a:xfrm>
        </p:spPr>
        <p:txBody>
          <a:bodyPr>
            <a:normAutofit/>
          </a:bodyPr>
          <a:lstStyle/>
          <a:p>
            <a:pPr algn="ctr"/>
            <a:r>
              <a:rPr lang="en-US" dirty="0"/>
              <a:t>School Finance</a:t>
            </a:r>
          </a:p>
        </p:txBody>
      </p:sp>
      <p:sp>
        <p:nvSpPr>
          <p:cNvPr id="4" name="Content Placeholder 3"/>
          <p:cNvSpPr>
            <a:spLocks noGrp="1"/>
          </p:cNvSpPr>
          <p:nvPr>
            <p:ph idx="1"/>
          </p:nvPr>
        </p:nvSpPr>
        <p:spPr>
          <a:xfrm>
            <a:off x="152400" y="723900"/>
            <a:ext cx="8839200" cy="5410200"/>
          </a:xfrm>
        </p:spPr>
        <p:txBody>
          <a:bodyPr>
            <a:normAutofit lnSpcReduction="10000"/>
          </a:bodyPr>
          <a:lstStyle/>
          <a:p>
            <a:r>
              <a:rPr lang="en-US" dirty="0"/>
              <a:t>HB 1021 – Education Finance</a:t>
            </a:r>
          </a:p>
          <a:p>
            <a:pPr lvl="1"/>
            <a:r>
              <a:rPr lang="en-US" dirty="0"/>
              <a:t>Authored by Rep. J. Thompson (R)</a:t>
            </a:r>
          </a:p>
          <a:p>
            <a:pPr lvl="1"/>
            <a:r>
              <a:rPr lang="en-US" dirty="0"/>
              <a:t>Attempts to </a:t>
            </a:r>
            <a:r>
              <a:rPr lang="en-US" dirty="0" smtClean="0"/>
              <a:t>wean </a:t>
            </a:r>
            <a:r>
              <a:rPr lang="en-US" dirty="0"/>
              <a:t>school corps off circuit breaker credits</a:t>
            </a:r>
          </a:p>
          <a:p>
            <a:pPr lvl="1"/>
            <a:r>
              <a:rPr lang="en-US" dirty="0"/>
              <a:t>The bill extends (through 2023) the ability in current law for a school corporation to allocate tax cap credits proportionately (without taking protected taxes into account) under certain circumstances. It provides that a school corporation is eligible to allocate credits proportionately if the school corporation's percentage amount of credits granted against the school corporation's operations fund levy is at least a certain percentage. </a:t>
            </a:r>
          </a:p>
          <a:p>
            <a:pPr lvl="1"/>
            <a:r>
              <a:rPr lang="en-US" dirty="0"/>
              <a:t>Debt service levies for some school corporations could increase in CY 2021 through CY 2024, to replenish operating balances if it becomes necessary to use those balances to make debt payments in CY 2020 through CY 2023.</a:t>
            </a:r>
          </a:p>
          <a:p>
            <a:pPr lvl="1"/>
            <a:r>
              <a:rPr lang="en-US" dirty="0"/>
              <a:t>If debt service levies rise, then all taxing units that intersect the school corporation could be subject to higher tax cap losses. </a:t>
            </a:r>
          </a:p>
          <a:p>
            <a:pPr lvl="1"/>
            <a:r>
              <a:rPr lang="en-US" dirty="0"/>
              <a:t>The increase in debt levies under this provision depends on actions taken by qualifying school corporations.</a:t>
            </a:r>
          </a:p>
        </p:txBody>
      </p:sp>
    </p:spTree>
    <p:extLst>
      <p:ext uri="{BB962C8B-B14F-4D97-AF65-F5344CB8AC3E}">
        <p14:creationId xmlns:p14="http://schemas.microsoft.com/office/powerpoint/2010/main" val="170725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17"/>
            <a:ext cx="8686800" cy="1126588"/>
          </a:xfrm>
        </p:spPr>
        <p:txBody>
          <a:bodyPr>
            <a:normAutofit/>
          </a:bodyPr>
          <a:lstStyle/>
          <a:p>
            <a:pPr algn="ctr"/>
            <a:r>
              <a:rPr lang="en-US" dirty="0" smtClean="0"/>
              <a:t>What may come up in 2020</a:t>
            </a:r>
            <a:endParaRPr lang="en-US" dirty="0"/>
          </a:p>
        </p:txBody>
      </p:sp>
      <p:sp>
        <p:nvSpPr>
          <p:cNvPr id="4" name="Content Placeholder 3"/>
          <p:cNvSpPr>
            <a:spLocks noGrp="1"/>
          </p:cNvSpPr>
          <p:nvPr>
            <p:ph idx="1"/>
          </p:nvPr>
        </p:nvSpPr>
        <p:spPr>
          <a:xfrm>
            <a:off x="152400" y="838200"/>
            <a:ext cx="8839200" cy="5410200"/>
          </a:xfrm>
        </p:spPr>
        <p:txBody>
          <a:bodyPr>
            <a:normAutofit/>
          </a:bodyPr>
          <a:lstStyle/>
          <a:p>
            <a:r>
              <a:rPr lang="en-US" dirty="0" smtClean="0"/>
              <a:t>Not a budget year, short session</a:t>
            </a:r>
          </a:p>
          <a:p>
            <a:r>
              <a:rPr lang="en-US" dirty="0" smtClean="0"/>
              <a:t>Accountability measures, including post secondary</a:t>
            </a:r>
          </a:p>
          <a:p>
            <a:r>
              <a:rPr lang="en-US" dirty="0" smtClean="0"/>
              <a:t>ILEARN</a:t>
            </a:r>
            <a:endParaRPr lang="en-US" dirty="0" smtClean="0"/>
          </a:p>
          <a:p>
            <a:r>
              <a:rPr lang="en-US" dirty="0" smtClean="0"/>
              <a:t>Expanding counselor responsibilities for career counseling</a:t>
            </a:r>
          </a:p>
          <a:p>
            <a:r>
              <a:rPr lang="en-US" dirty="0" smtClean="0"/>
              <a:t>Diploma pathways</a:t>
            </a:r>
          </a:p>
          <a:p>
            <a:r>
              <a:rPr lang="en-US" dirty="0" smtClean="0"/>
              <a:t>Complexity index</a:t>
            </a:r>
          </a:p>
          <a:p>
            <a:r>
              <a:rPr lang="en-US" dirty="0" smtClean="0"/>
              <a:t>More accountability for virtual charter schools</a:t>
            </a:r>
          </a:p>
          <a:p>
            <a:r>
              <a:rPr lang="en-US" dirty="0" smtClean="0"/>
              <a:t>A cap or “pause” for new charter schools</a:t>
            </a:r>
          </a:p>
          <a:p>
            <a:r>
              <a:rPr lang="en-US" dirty="0" smtClean="0"/>
              <a:t>More transparency for voucher/charter funding &amp; management</a:t>
            </a:r>
          </a:p>
          <a:p>
            <a:r>
              <a:rPr lang="en-US" dirty="0" smtClean="0"/>
              <a:t>School safety/weapons</a:t>
            </a:r>
          </a:p>
          <a:p>
            <a:r>
              <a:rPr lang="en-US" dirty="0" smtClean="0"/>
              <a:t>Teacher pay/teacher shortages</a:t>
            </a:r>
          </a:p>
          <a:p>
            <a:r>
              <a:rPr lang="en-US" dirty="0" smtClean="0"/>
              <a:t>Education Savings Accounts</a:t>
            </a:r>
          </a:p>
          <a:p>
            <a:endParaRPr lang="en-US" dirty="0" smtClean="0"/>
          </a:p>
          <a:p>
            <a:endParaRPr lang="en-US" dirty="0"/>
          </a:p>
        </p:txBody>
      </p:sp>
    </p:spTree>
    <p:extLst>
      <p:ext uri="{BB962C8B-B14F-4D97-AF65-F5344CB8AC3E}">
        <p14:creationId xmlns:p14="http://schemas.microsoft.com/office/powerpoint/2010/main" val="88093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33600"/>
            <a:ext cx="7315200" cy="3539430"/>
          </a:xfrm>
          <a:prstGeom prst="rect">
            <a:avLst/>
          </a:prstGeom>
          <a:noFill/>
        </p:spPr>
        <p:txBody>
          <a:bodyPr wrap="square" rtlCol="0">
            <a:spAutoFit/>
          </a:bodyPr>
          <a:lstStyle/>
          <a:p>
            <a:pPr lvl="0" algn="ctr"/>
            <a:r>
              <a:rPr lang="en-US" sz="3200" b="1" dirty="0">
                <a:latin typeface="Verdana" panose="020B0604030504040204" pitchFamily="34" charset="0"/>
                <a:ea typeface="Verdana" panose="020B0604030504040204" pitchFamily="34" charset="0"/>
                <a:cs typeface="Verdana" panose="020B0604030504040204" pitchFamily="34" charset="0"/>
              </a:rPr>
              <a:t>How you can help support public education?  </a:t>
            </a:r>
          </a:p>
          <a:p>
            <a:pPr lvl="0" algn="ctr"/>
            <a:endParaRPr lang="en-US" sz="3200" b="1" dirty="0">
              <a:latin typeface="Verdana" panose="020B0604030504040204" pitchFamily="34" charset="0"/>
              <a:ea typeface="Verdana" panose="020B0604030504040204" pitchFamily="34" charset="0"/>
              <a:cs typeface="Verdana" panose="020B0604030504040204" pitchFamily="34" charset="0"/>
            </a:endParaRPr>
          </a:p>
          <a:p>
            <a:pPr lvl="0" algn="ctr"/>
            <a:r>
              <a:rPr lang="en-US" sz="3200" b="1" dirty="0">
                <a:latin typeface="Verdana" panose="020B0604030504040204" pitchFamily="34" charset="0"/>
                <a:ea typeface="Verdana" panose="020B0604030504040204" pitchFamily="34" charset="0"/>
                <a:cs typeface="Verdana" panose="020B0604030504040204" pitchFamily="34" charset="0"/>
              </a:rPr>
              <a:t>Join ICPE in support of public education in the Statehouse </a:t>
            </a:r>
          </a:p>
          <a:p>
            <a:pPr algn="ctr"/>
            <a:endParaRPr lang="en-US" sz="3200" b="1" u="sng" dirty="0">
              <a:latin typeface="Verdana" panose="020B0604030504040204" pitchFamily="34" charset="0"/>
              <a:ea typeface="Verdana" panose="020B0604030504040204" pitchFamily="34" charset="0"/>
              <a:cs typeface="Verdana" panose="020B0604030504040204" pitchFamily="34" charset="0"/>
              <a:hlinkClick r:id="rId2"/>
            </a:endParaRPr>
          </a:p>
          <a:p>
            <a:pPr algn="ctr"/>
            <a:r>
              <a:rPr lang="en-US" sz="3200" b="1" u="sng" dirty="0">
                <a:latin typeface="Verdana" panose="020B0604030504040204" pitchFamily="34" charset="0"/>
                <a:ea typeface="Verdana" panose="020B0604030504040204" pitchFamily="34" charset="0"/>
                <a:cs typeface="Verdana" panose="020B0604030504040204" pitchFamily="34" charset="0"/>
                <a:hlinkClick r:id="rId2"/>
              </a:rPr>
              <a:t>		www.icpe2011.com</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28" y="228600"/>
            <a:ext cx="5724144" cy="14935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4" y="5135394"/>
            <a:ext cx="2590800" cy="1722606"/>
          </a:xfrm>
          <a:prstGeom prst="rect">
            <a:avLst/>
          </a:prstGeom>
        </p:spPr>
      </p:pic>
    </p:spTree>
    <p:extLst>
      <p:ext uri="{BB962C8B-B14F-4D97-AF65-F5344CB8AC3E}">
        <p14:creationId xmlns:p14="http://schemas.microsoft.com/office/powerpoint/2010/main" val="304914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199832"/>
            <a:ext cx="7315200" cy="3323987"/>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Questions?</a:t>
            </a:r>
          </a:p>
          <a:p>
            <a:pPr algn="ctr"/>
            <a:endParaRPr lang="en-US" sz="4000" b="1" dirty="0">
              <a:latin typeface="Verdana" panose="020B0604030504040204" pitchFamily="34" charset="0"/>
              <a:ea typeface="Verdana" panose="020B0604030504040204" pitchFamily="34" charset="0"/>
              <a:cs typeface="Verdana" panose="020B0604030504040204" pitchFamily="34" charset="0"/>
            </a:endParaRPr>
          </a:p>
          <a:p>
            <a:pPr algn="ctr"/>
            <a:endParaRPr lang="en-US" sz="4000" b="1" dirty="0">
              <a:latin typeface="Verdana" panose="020B0604030504040204" pitchFamily="34" charset="0"/>
              <a:ea typeface="Verdana" panose="020B0604030504040204" pitchFamily="34" charset="0"/>
              <a:cs typeface="Verdana" panose="020B0604030504040204" pitchFamily="34" charset="0"/>
            </a:endParaRPr>
          </a:p>
          <a:p>
            <a:pPr algn="ctr"/>
            <a:endParaRPr lang="en-US" b="1" dirty="0">
              <a:latin typeface="Verdana" panose="020B0604030504040204" pitchFamily="34" charset="0"/>
              <a:ea typeface="Verdana" panose="020B0604030504040204" pitchFamily="34" charset="0"/>
              <a:cs typeface="Verdana" panose="020B0604030504040204" pitchFamily="34" charset="0"/>
            </a:endParaRPr>
          </a:p>
          <a:p>
            <a:pPr algn="ctr"/>
            <a:endParaRPr lang="en-US" b="1" dirty="0">
              <a:latin typeface="Verdana" panose="020B0604030504040204" pitchFamily="34" charset="0"/>
              <a:ea typeface="Verdana" panose="020B0604030504040204" pitchFamily="34" charset="0"/>
              <a:cs typeface="Verdana" panose="020B0604030504040204" pitchFamily="34" charset="0"/>
            </a:endParaRPr>
          </a:p>
          <a:p>
            <a:pPr algn="ctr"/>
            <a:r>
              <a:rPr lang="en-US" b="1" u="sng" dirty="0">
                <a:latin typeface="Verdana" panose="020B0604030504040204" pitchFamily="34" charset="0"/>
                <a:ea typeface="Verdana" panose="020B0604030504040204" pitchFamily="34" charset="0"/>
                <a:cs typeface="Verdana" panose="020B0604030504040204" pitchFamily="34" charset="0"/>
              </a:rPr>
              <a:t>CONTACT INFORMATION</a:t>
            </a:r>
            <a:r>
              <a:rPr lang="en-US" b="1" dirty="0">
                <a:latin typeface="Verdana" panose="020B0604030504040204" pitchFamily="34" charset="0"/>
                <a:ea typeface="Verdana" panose="020B0604030504040204" pitchFamily="34" charset="0"/>
                <a:cs typeface="Verdana" panose="020B0604030504040204" pitchFamily="34" charset="0"/>
              </a:rPr>
              <a:t>:</a:t>
            </a:r>
          </a:p>
          <a:p>
            <a:pPr algn="ctr"/>
            <a:r>
              <a:rPr lang="en-US" b="1" dirty="0">
                <a:latin typeface="Verdana" panose="020B0604030504040204" pitchFamily="34" charset="0"/>
                <a:ea typeface="Verdana" panose="020B0604030504040204" pitchFamily="34" charset="0"/>
                <a:cs typeface="Verdana" panose="020B0604030504040204" pitchFamily="34" charset="0"/>
              </a:rPr>
              <a:t>Joel D. Hand – </a:t>
            </a:r>
            <a:r>
              <a:rPr lang="en-US" b="1" dirty="0">
                <a:latin typeface="Verdana" panose="020B0604030504040204" pitchFamily="34" charset="0"/>
                <a:ea typeface="Verdana" panose="020B0604030504040204" pitchFamily="34" charset="0"/>
                <a:cs typeface="Verdana" panose="020B0604030504040204" pitchFamily="34" charset="0"/>
                <a:hlinkClick r:id="rId2"/>
              </a:rPr>
              <a:t>jhand@handponist.com</a:t>
            </a:r>
            <a:r>
              <a:rPr lang="en-US" b="1" dirty="0">
                <a:latin typeface="Verdana" panose="020B0604030504040204" pitchFamily="34" charset="0"/>
                <a:ea typeface="Verdana" panose="020B0604030504040204" pitchFamily="34" charset="0"/>
                <a:cs typeface="Verdana" panose="020B0604030504040204" pitchFamily="34" charset="0"/>
              </a:rPr>
              <a:t> </a:t>
            </a:r>
          </a:p>
          <a:p>
            <a:pPr algn="ctr"/>
            <a:r>
              <a:rPr lang="en-US" b="1" dirty="0">
                <a:latin typeface="Verdana" panose="020B0604030504040204" pitchFamily="34" charset="0"/>
                <a:ea typeface="Verdana" panose="020B0604030504040204" pitchFamily="34" charset="0"/>
                <a:cs typeface="Verdana" panose="020B0604030504040204" pitchFamily="34" charset="0"/>
              </a:rPr>
              <a:t>317-608-6621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28" y="228600"/>
            <a:ext cx="5724144" cy="1493520"/>
          </a:xfrm>
          <a:prstGeom prst="rect">
            <a:avLst/>
          </a:prstGeom>
        </p:spPr>
      </p:pic>
    </p:spTree>
    <p:extLst>
      <p:ext uri="{BB962C8B-B14F-4D97-AF65-F5344CB8AC3E}">
        <p14:creationId xmlns:p14="http://schemas.microsoft.com/office/powerpoint/2010/main" val="344229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228600"/>
            <a:ext cx="8686800" cy="838200"/>
          </a:xfrm>
        </p:spPr>
        <p:txBody>
          <a:bodyPr/>
          <a:lstStyle/>
          <a:p>
            <a:r>
              <a:rPr lang="en-US" dirty="0"/>
              <a:t>State Supt. of Public Instruction</a:t>
            </a:r>
          </a:p>
        </p:txBody>
      </p:sp>
      <p:sp>
        <p:nvSpPr>
          <p:cNvPr id="3" name="Content Placeholder 2"/>
          <p:cNvSpPr>
            <a:spLocks noGrp="1"/>
          </p:cNvSpPr>
          <p:nvPr>
            <p:ph idx="1"/>
          </p:nvPr>
        </p:nvSpPr>
        <p:spPr>
          <a:xfrm>
            <a:off x="304800" y="1554162"/>
            <a:ext cx="8686800" cy="5075238"/>
          </a:xfrm>
        </p:spPr>
        <p:txBody>
          <a:bodyPr>
            <a:normAutofit/>
          </a:bodyPr>
          <a:lstStyle/>
          <a:p>
            <a:r>
              <a:rPr lang="en-US" dirty="0"/>
              <a:t>HB 1005 – Rep. Brian </a:t>
            </a:r>
            <a:r>
              <a:rPr lang="en-US" dirty="0" err="1"/>
              <a:t>Bosma</a:t>
            </a:r>
            <a:r>
              <a:rPr lang="en-US" dirty="0"/>
              <a:t> (R)</a:t>
            </a:r>
          </a:p>
          <a:p>
            <a:r>
              <a:rPr lang="en-US" dirty="0"/>
              <a:t>Moves up the date to 1-11-2021 when Governor can appoint a Secretary of Education.</a:t>
            </a:r>
          </a:p>
          <a:p>
            <a:r>
              <a:rPr lang="en-US" dirty="0"/>
              <a:t>Eliminates the publicly elected office of Superintendent of Public Instruction (an office that has been elected since 1852).</a:t>
            </a:r>
          </a:p>
          <a:p>
            <a:r>
              <a:rPr lang="en-US" dirty="0"/>
              <a:t>Does NOT require any K-12 education experience to be appointed.</a:t>
            </a:r>
          </a:p>
          <a:p>
            <a:r>
              <a:rPr lang="en-US" dirty="0"/>
              <a:t>Has passed both House &amp; Senate</a:t>
            </a:r>
          </a:p>
          <a:p>
            <a:r>
              <a:rPr lang="en-US" dirty="0"/>
              <a:t>Signed by Governor Holcomb 4/4/19.</a:t>
            </a:r>
          </a:p>
        </p:txBody>
      </p:sp>
      <p:pic>
        <p:nvPicPr>
          <p:cNvPr id="4" name="Picture 3">
            <a:extLst>
              <a:ext uri="{FF2B5EF4-FFF2-40B4-BE49-F238E27FC236}">
                <a16:creationId xmlns="" xmlns:a16="http://schemas.microsoft.com/office/drawing/2014/main" id="{243FB276-3738-4AC6-846D-FBD19BC380D7}"/>
              </a:ext>
            </a:extLst>
          </p:cNvPr>
          <p:cNvPicPr>
            <a:picLocks noChangeAspect="1"/>
          </p:cNvPicPr>
          <p:nvPr/>
        </p:nvPicPr>
        <p:blipFill>
          <a:blip r:embed="rId2"/>
          <a:stretch>
            <a:fillRect/>
          </a:stretch>
        </p:blipFill>
        <p:spPr>
          <a:xfrm>
            <a:off x="6741994" y="4464436"/>
            <a:ext cx="2097206" cy="2091109"/>
          </a:xfrm>
          <a:prstGeom prst="rect">
            <a:avLst/>
          </a:prstGeom>
        </p:spPr>
      </p:pic>
    </p:spTree>
    <p:extLst>
      <p:ext uri="{BB962C8B-B14F-4D97-AF65-F5344CB8AC3E}">
        <p14:creationId xmlns:p14="http://schemas.microsoft.com/office/powerpoint/2010/main" val="272372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62000"/>
            <a:ext cx="7467600" cy="5447645"/>
          </a:xfrm>
          <a:prstGeom prst="rect">
            <a:avLst/>
          </a:prstGeom>
          <a:noFill/>
        </p:spPr>
        <p:txBody>
          <a:bodyPr wrap="square" rtlCol="0">
            <a:spAutoFit/>
          </a:bodyPr>
          <a:lstStyle/>
          <a:p>
            <a:pPr lvl="0"/>
            <a:r>
              <a:rPr lang="en-US" sz="3200" b="1" dirty="0">
                <a:latin typeface="Verdana" panose="020B0604030504040204" pitchFamily="34" charset="0"/>
                <a:ea typeface="Verdana" panose="020B0604030504040204" pitchFamily="34" charset="0"/>
                <a:cs typeface="Verdana" panose="020B0604030504040204" pitchFamily="34" charset="0"/>
              </a:rPr>
              <a:t>SCHOOL BUS SAFETY</a:t>
            </a:r>
          </a:p>
          <a:p>
            <a:pPr lvl="0"/>
            <a:endParaRPr lang="en-US" sz="2400" b="1"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SB 2 – Sen. Head</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 Increases penalty from Class A Infraction to Class C Misdemeanor for failing to stop for school bus stop arm &amp; driver’s license suspension of 90 days up to 1 year if prior. </a:t>
            </a:r>
          </a:p>
          <a:p>
            <a:r>
              <a:rPr lang="en-US" sz="2000" dirty="0">
                <a:latin typeface="Verdana" panose="020B0604030504040204" pitchFamily="34" charset="0"/>
                <a:ea typeface="Verdana" panose="020B0604030504040204" pitchFamily="34" charset="0"/>
                <a:cs typeface="Verdana" panose="020B0604030504040204" pitchFamily="34" charset="0"/>
              </a:rPr>
              <a:t>	* Increases to A misdemeanor if prior</a:t>
            </a:r>
          </a:p>
          <a:p>
            <a:r>
              <a:rPr lang="en-US" sz="2000" dirty="0">
                <a:latin typeface="Verdana" panose="020B0604030504040204" pitchFamily="34" charset="0"/>
                <a:ea typeface="Verdana" panose="020B0604030504040204" pitchFamily="34" charset="0"/>
                <a:cs typeface="Verdana" panose="020B0604030504040204" pitchFamily="34" charset="0"/>
              </a:rPr>
              <a:t>	* Increases to Level 6 Felony if injury</a:t>
            </a:r>
          </a:p>
          <a:p>
            <a:r>
              <a:rPr lang="en-US" sz="2000" dirty="0">
                <a:latin typeface="Verdana" panose="020B0604030504040204" pitchFamily="34" charset="0"/>
                <a:ea typeface="Verdana" panose="020B0604030504040204" pitchFamily="34" charset="0"/>
                <a:cs typeface="Verdana" panose="020B0604030504040204" pitchFamily="34" charset="0"/>
              </a:rPr>
              <a:t>	* Increases to Level 5 Felony if death</a:t>
            </a:r>
          </a:p>
          <a:p>
            <a:r>
              <a:rPr lang="en-US" sz="2000" dirty="0">
                <a:latin typeface="Verdana" panose="020B0604030504040204" pitchFamily="34" charset="0"/>
                <a:ea typeface="Verdana" panose="020B0604030504040204" pitchFamily="34" charset="0"/>
                <a:cs typeface="Verdana" panose="020B0604030504040204" pitchFamily="34" charset="0"/>
              </a:rPr>
              <a:t>	* Requires schools to review bus routes &amp; bus policies to improve safety</a:t>
            </a:r>
          </a:p>
          <a:p>
            <a:r>
              <a:rPr lang="en-US" sz="2000" dirty="0">
                <a:latin typeface="Verdana" panose="020B0604030504040204" pitchFamily="34" charset="0"/>
                <a:ea typeface="Verdana" panose="020B0604030504040204" pitchFamily="34" charset="0"/>
                <a:cs typeface="Verdana" panose="020B0604030504040204" pitchFamily="34" charset="0"/>
              </a:rPr>
              <a:t>	* Prohibits load/unload of students that require student to cross a highway</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1" y="27187"/>
            <a:ext cx="2940908" cy="2205681"/>
          </a:xfrm>
          <a:prstGeom prst="rect">
            <a:avLst/>
          </a:prstGeom>
        </p:spPr>
      </p:pic>
    </p:spTree>
    <p:extLst>
      <p:ext uri="{BB962C8B-B14F-4D97-AF65-F5344CB8AC3E}">
        <p14:creationId xmlns:p14="http://schemas.microsoft.com/office/powerpoint/2010/main" val="344229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467600" cy="6001643"/>
          </a:xfrm>
          <a:prstGeom prst="rect">
            <a:avLst/>
          </a:prstGeom>
          <a:noFill/>
        </p:spPr>
        <p:txBody>
          <a:bodyPr wrap="square" rtlCol="0">
            <a:spAutoFit/>
          </a:bodyPr>
          <a:lstStyle/>
          <a:p>
            <a:pPr lvl="0"/>
            <a:r>
              <a:rPr lang="en-US" sz="2800" b="1" dirty="0">
                <a:latin typeface="Verdana" panose="020B0604030504040204" pitchFamily="34" charset="0"/>
                <a:ea typeface="Verdana" panose="020B0604030504040204" pitchFamily="34" charset="0"/>
                <a:cs typeface="Verdana" panose="020B0604030504040204" pitchFamily="34" charset="0"/>
              </a:rPr>
              <a:t>SCHOOL SAFETY BILLS</a:t>
            </a:r>
          </a:p>
          <a:p>
            <a:pPr lvl="0"/>
            <a:endParaRPr lang="en-US" sz="2800" b="1"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HB 1004 – Rep. McNamara</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School Safety Grants</a:t>
            </a:r>
          </a:p>
          <a:p>
            <a:pPr marL="1257300" lvl="2"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Available to all public, charter &amp; accredited non-public schools</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Requires Active Shooter Drills</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Provides opportunity to participate in CDC Prevention Youth Risk Behavior Survey but only with parental consent</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Schools may enter MOU with mental health service providers to provide services to students</a:t>
            </a:r>
          </a:p>
          <a:p>
            <a:pPr marL="800100" lvl="1"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4000" dirty="0">
                <a:latin typeface="Verdana" panose="020B0604030504040204" pitchFamily="34" charset="0"/>
                <a:ea typeface="Verdana" panose="020B0604030504040204" pitchFamily="34" charset="0"/>
                <a:cs typeface="Verdana" panose="020B0604030504040204"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52400"/>
            <a:ext cx="2090512" cy="2487899"/>
          </a:xfrm>
          <a:prstGeom prst="rect">
            <a:avLst/>
          </a:prstGeom>
        </p:spPr>
      </p:pic>
    </p:spTree>
    <p:extLst>
      <p:ext uri="{BB962C8B-B14F-4D97-AF65-F5344CB8AC3E}">
        <p14:creationId xmlns:p14="http://schemas.microsoft.com/office/powerpoint/2010/main" val="344229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228600"/>
            <a:ext cx="8686800" cy="838200"/>
          </a:xfrm>
        </p:spPr>
        <p:txBody>
          <a:bodyPr/>
          <a:lstStyle/>
          <a:p>
            <a:r>
              <a:rPr lang="en-US" dirty="0"/>
              <a:t>Civics Test Requirement</a:t>
            </a:r>
          </a:p>
        </p:txBody>
      </p:sp>
      <p:sp>
        <p:nvSpPr>
          <p:cNvPr id="3" name="Content Placeholder 2"/>
          <p:cNvSpPr>
            <a:spLocks noGrp="1"/>
          </p:cNvSpPr>
          <p:nvPr>
            <p:ph idx="1"/>
          </p:nvPr>
        </p:nvSpPr>
        <p:spPr>
          <a:xfrm>
            <a:off x="304800" y="1676400"/>
            <a:ext cx="8686800" cy="4953000"/>
          </a:xfrm>
        </p:spPr>
        <p:txBody>
          <a:bodyPr>
            <a:normAutofit/>
          </a:bodyPr>
          <a:lstStyle/>
          <a:p>
            <a:r>
              <a:rPr lang="en-US" dirty="0"/>
              <a:t>SB 132 – Sen. Dennis Kruse (R)</a:t>
            </a:r>
          </a:p>
          <a:p>
            <a:r>
              <a:rPr lang="en-US" dirty="0"/>
              <a:t>Provides that as part of the United States government credit awarded for the general, Core 40, Core 40 with academic honors, and Core 40 with technical honors designation, each high school shall administer the naturalization examination provided by the United States Citizenship and Immigration Services. Requires an enhanced study of the Holocaust in each high school United States history course.</a:t>
            </a:r>
          </a:p>
          <a:p>
            <a:r>
              <a:rPr lang="en-US" dirty="0"/>
              <a:t>Originally required students to take &amp; pass same Civics Test required for immigrants to become US Citizens for HS graduation</a:t>
            </a:r>
          </a:p>
          <a:p>
            <a:r>
              <a:rPr lang="en-US" dirty="0"/>
              <a:t>After amendments, requires Citizenship Civics Test to be included within the high school Civics/US Government class curriculum. </a:t>
            </a:r>
          </a:p>
        </p:txBody>
      </p:sp>
      <p:pic>
        <p:nvPicPr>
          <p:cNvPr id="4" name="Picture 3">
            <a:extLst>
              <a:ext uri="{FF2B5EF4-FFF2-40B4-BE49-F238E27FC236}">
                <a16:creationId xmlns="" xmlns:a16="http://schemas.microsoft.com/office/drawing/2014/main" id="{243FB276-3738-4AC6-846D-FBD19BC380D7}"/>
              </a:ext>
            </a:extLst>
          </p:cNvPr>
          <p:cNvPicPr>
            <a:picLocks noChangeAspect="1"/>
          </p:cNvPicPr>
          <p:nvPr/>
        </p:nvPicPr>
        <p:blipFill>
          <a:blip r:embed="rId2"/>
          <a:stretch>
            <a:fillRect/>
          </a:stretch>
        </p:blipFill>
        <p:spPr>
          <a:xfrm>
            <a:off x="7038587" y="21245"/>
            <a:ext cx="2097206" cy="2091109"/>
          </a:xfrm>
          <a:prstGeom prst="rect">
            <a:avLst/>
          </a:prstGeom>
        </p:spPr>
      </p:pic>
    </p:spTree>
    <p:extLst>
      <p:ext uri="{BB962C8B-B14F-4D97-AF65-F5344CB8AC3E}">
        <p14:creationId xmlns:p14="http://schemas.microsoft.com/office/powerpoint/2010/main" val="3583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228600"/>
            <a:ext cx="8686800" cy="838200"/>
          </a:xfrm>
        </p:spPr>
        <p:txBody>
          <a:bodyPr/>
          <a:lstStyle/>
          <a:p>
            <a:r>
              <a:rPr lang="en-US" dirty="0"/>
              <a:t>Education Deregulation</a:t>
            </a:r>
          </a:p>
        </p:txBody>
      </p:sp>
      <p:sp>
        <p:nvSpPr>
          <p:cNvPr id="3" name="Content Placeholder 2"/>
          <p:cNvSpPr>
            <a:spLocks noGrp="1"/>
          </p:cNvSpPr>
          <p:nvPr>
            <p:ph idx="1"/>
          </p:nvPr>
        </p:nvSpPr>
        <p:spPr>
          <a:xfrm>
            <a:off x="304800" y="1752600"/>
            <a:ext cx="8686800" cy="4876800"/>
          </a:xfrm>
        </p:spPr>
        <p:txBody>
          <a:bodyPr>
            <a:normAutofit/>
          </a:bodyPr>
          <a:lstStyle/>
          <a:p>
            <a:r>
              <a:rPr lang="en-US" dirty="0"/>
              <a:t>HB 1400 – Rep. T. Cook (R)</a:t>
            </a:r>
          </a:p>
          <a:p>
            <a:r>
              <a:rPr lang="en-US" dirty="0"/>
              <a:t>Originally would have placed a sunset numerous laws/regulations for K-12 education</a:t>
            </a:r>
          </a:p>
          <a:p>
            <a:r>
              <a:rPr lang="en-US" dirty="0"/>
              <a:t>After amendments, requires summer study committees to study deregulation/sunsetting of various K-12 laws/regulations over next 5 years. </a:t>
            </a:r>
          </a:p>
          <a:p>
            <a:r>
              <a:rPr lang="en-US" dirty="0"/>
              <a:t>ICPE authored an amendment to remove from the study elimination of certain curriculum requirements for civics education</a:t>
            </a:r>
          </a:p>
          <a:p>
            <a:r>
              <a:rPr lang="en-US" b="1" i="1" dirty="0"/>
              <a:t>ICPE’s amendment passed and is included within the final version of the bill that became law</a:t>
            </a:r>
            <a:r>
              <a:rPr lang="en-US" dirty="0"/>
              <a:t>.</a:t>
            </a:r>
          </a:p>
          <a:p>
            <a:r>
              <a:rPr lang="en-US" b="1" dirty="0"/>
              <a:t>This is the FIRST piece of legislation to become law authored in part by ICPE!</a:t>
            </a:r>
          </a:p>
        </p:txBody>
      </p:sp>
      <p:pic>
        <p:nvPicPr>
          <p:cNvPr id="4" name="Picture 3">
            <a:extLst>
              <a:ext uri="{FF2B5EF4-FFF2-40B4-BE49-F238E27FC236}">
                <a16:creationId xmlns="" xmlns:a16="http://schemas.microsoft.com/office/drawing/2014/main" id="{243FB276-3738-4AC6-846D-FBD19BC380D7}"/>
              </a:ext>
            </a:extLst>
          </p:cNvPr>
          <p:cNvPicPr>
            <a:picLocks noChangeAspect="1"/>
          </p:cNvPicPr>
          <p:nvPr/>
        </p:nvPicPr>
        <p:blipFill>
          <a:blip r:embed="rId2"/>
          <a:stretch>
            <a:fillRect/>
          </a:stretch>
        </p:blipFill>
        <p:spPr>
          <a:xfrm>
            <a:off x="7013969" y="0"/>
            <a:ext cx="2097206" cy="2091109"/>
          </a:xfrm>
          <a:prstGeom prst="rect">
            <a:avLst/>
          </a:prstGeom>
        </p:spPr>
      </p:pic>
    </p:spTree>
    <p:extLst>
      <p:ext uri="{BB962C8B-B14F-4D97-AF65-F5344CB8AC3E}">
        <p14:creationId xmlns:p14="http://schemas.microsoft.com/office/powerpoint/2010/main" val="10126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228600"/>
            <a:ext cx="6330462" cy="1676400"/>
          </a:xfrm>
        </p:spPr>
        <p:txBody>
          <a:bodyPr/>
          <a:lstStyle/>
          <a:p>
            <a:pPr algn="ctr"/>
            <a:r>
              <a:rPr lang="en-US" dirty="0"/>
              <a:t>Voucher School </a:t>
            </a:r>
            <a:br>
              <a:rPr lang="en-US" dirty="0"/>
            </a:br>
            <a:r>
              <a:rPr lang="en-US" dirty="0"/>
              <a:t>Expansion</a:t>
            </a:r>
          </a:p>
        </p:txBody>
      </p:sp>
      <p:sp>
        <p:nvSpPr>
          <p:cNvPr id="3" name="Content Placeholder 2"/>
          <p:cNvSpPr>
            <a:spLocks noGrp="1"/>
          </p:cNvSpPr>
          <p:nvPr>
            <p:ph idx="1"/>
          </p:nvPr>
        </p:nvSpPr>
        <p:spPr>
          <a:xfrm>
            <a:off x="304800" y="2319708"/>
            <a:ext cx="8686800" cy="4309691"/>
          </a:xfrm>
        </p:spPr>
        <p:txBody>
          <a:bodyPr>
            <a:normAutofit/>
          </a:bodyPr>
          <a:lstStyle/>
          <a:p>
            <a:r>
              <a:rPr lang="en-US" dirty="0"/>
              <a:t>HB 1629 Various Education Matters – Rep. R. </a:t>
            </a:r>
            <a:r>
              <a:rPr lang="en-US" dirty="0" err="1"/>
              <a:t>Behning</a:t>
            </a:r>
            <a:r>
              <a:rPr lang="en-US" dirty="0"/>
              <a:t> (R)</a:t>
            </a:r>
          </a:p>
          <a:p>
            <a:r>
              <a:rPr lang="en-US" dirty="0"/>
              <a:t>Changes the definition of an elementary school to include those schools that only offer Kindergarten and Pre-K programs. </a:t>
            </a:r>
          </a:p>
          <a:p>
            <a:r>
              <a:rPr lang="en-US" dirty="0"/>
              <a:t>Impact is that hundreds of current private Pre-K programs already offer a Kindergarten class as well, thereby making them eligible to receive school vouchers.</a:t>
            </a:r>
          </a:p>
          <a:p>
            <a:r>
              <a:rPr lang="en-US" dirty="0"/>
              <a:t>Could include even proprietary schools if they become accredited.</a:t>
            </a:r>
          </a:p>
          <a:p>
            <a:r>
              <a:rPr lang="en-US" dirty="0"/>
              <a:t>ICPE lobbied for an amendment to take out change in definition of elementary school but amendment was not offered.</a:t>
            </a:r>
          </a:p>
        </p:txBody>
      </p:sp>
      <p:pic>
        <p:nvPicPr>
          <p:cNvPr id="4" name="Picture 3">
            <a:extLst>
              <a:ext uri="{FF2B5EF4-FFF2-40B4-BE49-F238E27FC236}">
                <a16:creationId xmlns="" xmlns:a16="http://schemas.microsoft.com/office/drawing/2014/main" id="{243FB276-3738-4AC6-846D-FBD19BC380D7}"/>
              </a:ext>
            </a:extLst>
          </p:cNvPr>
          <p:cNvPicPr>
            <a:picLocks noChangeAspect="1"/>
          </p:cNvPicPr>
          <p:nvPr/>
        </p:nvPicPr>
        <p:blipFill>
          <a:blip r:embed="rId2"/>
          <a:stretch>
            <a:fillRect/>
          </a:stretch>
        </p:blipFill>
        <p:spPr>
          <a:xfrm>
            <a:off x="7029209" y="0"/>
            <a:ext cx="2097206" cy="2091109"/>
          </a:xfrm>
          <a:prstGeom prst="rect">
            <a:avLst/>
          </a:prstGeom>
        </p:spPr>
      </p:pic>
    </p:spTree>
    <p:extLst>
      <p:ext uri="{BB962C8B-B14F-4D97-AF65-F5344CB8AC3E}">
        <p14:creationId xmlns:p14="http://schemas.microsoft.com/office/powerpoint/2010/main" val="175544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17"/>
            <a:ext cx="8686800" cy="1126588"/>
          </a:xfrm>
        </p:spPr>
        <p:txBody>
          <a:bodyPr>
            <a:normAutofit/>
          </a:bodyPr>
          <a:lstStyle/>
          <a:p>
            <a:pPr algn="ctr"/>
            <a:r>
              <a:rPr lang="en-US" dirty="0"/>
              <a:t>Teacher Pay</a:t>
            </a:r>
          </a:p>
        </p:txBody>
      </p:sp>
      <p:sp>
        <p:nvSpPr>
          <p:cNvPr id="4" name="Content Placeholder 3"/>
          <p:cNvSpPr>
            <a:spLocks noGrp="1"/>
          </p:cNvSpPr>
          <p:nvPr>
            <p:ph idx="1"/>
          </p:nvPr>
        </p:nvSpPr>
        <p:spPr>
          <a:xfrm>
            <a:off x="152400" y="1295400"/>
            <a:ext cx="8839200" cy="5410200"/>
          </a:xfrm>
        </p:spPr>
        <p:txBody>
          <a:bodyPr>
            <a:normAutofit/>
          </a:bodyPr>
          <a:lstStyle/>
          <a:p>
            <a:r>
              <a:rPr lang="en-US" dirty="0"/>
              <a:t>HB 1003 – School Corporation Expenditure Targets</a:t>
            </a:r>
          </a:p>
          <a:p>
            <a:pPr lvl="1"/>
            <a:r>
              <a:rPr lang="en-US" dirty="0"/>
              <a:t>Authored by Rep. D. </a:t>
            </a:r>
            <a:r>
              <a:rPr lang="en-US" dirty="0" err="1"/>
              <a:t>DeVon</a:t>
            </a:r>
            <a:r>
              <a:rPr lang="en-US" dirty="0"/>
              <a:t> (R)</a:t>
            </a:r>
          </a:p>
          <a:p>
            <a:pPr lvl="1"/>
            <a:r>
              <a:rPr lang="en-US" dirty="0"/>
              <a:t>Gov’s plan to increase teacher pay.</a:t>
            </a:r>
          </a:p>
          <a:p>
            <a:pPr lvl="1"/>
            <a:r>
              <a:rPr lang="en-US" dirty="0"/>
              <a:t>Provides a school must specify in its budget if it will transfer more than 15% from its education fund to its operations fund. </a:t>
            </a:r>
          </a:p>
          <a:p>
            <a:pPr lvl="1"/>
            <a:r>
              <a:rPr lang="en-US" dirty="0"/>
              <a:t>If so, IDOE must  notify the state Office of Management &amp; Budget (OMB) starting in 2020</a:t>
            </a:r>
          </a:p>
          <a:p>
            <a:pPr lvl="1"/>
            <a:r>
              <a:rPr lang="en-US" dirty="0"/>
              <a:t>Also requires school district to explain its reasons for exceeding 15% expenditures on operations to IDOE &amp; Fiscal &amp; Qualitative Indicators Committee at a public meeting. </a:t>
            </a:r>
          </a:p>
          <a:p>
            <a:pPr lvl="1"/>
            <a:r>
              <a:rPr lang="en-US" dirty="0"/>
              <a:t>Does NOT require any increase teacher pay.</a:t>
            </a:r>
          </a:p>
          <a:p>
            <a:pPr lvl="1"/>
            <a:r>
              <a:rPr lang="en-US" dirty="0"/>
              <a:t>School safety, school bus safety, utilities, insurance</a:t>
            </a:r>
          </a:p>
          <a:p>
            <a:pPr marL="457207" lvl="1" indent="0">
              <a:buNone/>
            </a:pPr>
            <a:r>
              <a:rPr lang="en-US" dirty="0"/>
              <a:t>     custodians &amp; central office administration all part</a:t>
            </a:r>
          </a:p>
          <a:p>
            <a:pPr marL="457207" lvl="1" indent="0">
              <a:buNone/>
            </a:pPr>
            <a:r>
              <a:rPr lang="en-US" dirty="0"/>
              <a:t>     of the operations fund.</a:t>
            </a:r>
          </a:p>
        </p:txBody>
      </p:sp>
      <p:pic>
        <p:nvPicPr>
          <p:cNvPr id="2" name="Picture 1"/>
          <p:cNvPicPr>
            <a:picLocks noChangeAspect="1"/>
          </p:cNvPicPr>
          <p:nvPr/>
        </p:nvPicPr>
        <p:blipFill>
          <a:blip r:embed="rId2"/>
          <a:stretch>
            <a:fillRect/>
          </a:stretch>
        </p:blipFill>
        <p:spPr>
          <a:xfrm>
            <a:off x="6781800" y="4495800"/>
            <a:ext cx="2097206" cy="2091109"/>
          </a:xfrm>
          <a:prstGeom prst="rect">
            <a:avLst/>
          </a:prstGeom>
        </p:spPr>
      </p:pic>
    </p:spTree>
    <p:extLst>
      <p:ext uri="{BB962C8B-B14F-4D97-AF65-F5344CB8AC3E}">
        <p14:creationId xmlns:p14="http://schemas.microsoft.com/office/powerpoint/2010/main" val="344229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17"/>
            <a:ext cx="8686800" cy="1126588"/>
          </a:xfrm>
        </p:spPr>
        <p:txBody>
          <a:bodyPr>
            <a:normAutofit/>
          </a:bodyPr>
          <a:lstStyle/>
          <a:p>
            <a:pPr algn="ctr"/>
            <a:r>
              <a:rPr lang="en-US" dirty="0"/>
              <a:t>School Finance</a:t>
            </a:r>
          </a:p>
        </p:txBody>
      </p:sp>
      <p:sp>
        <p:nvSpPr>
          <p:cNvPr id="4" name="Content Placeholder 3"/>
          <p:cNvSpPr>
            <a:spLocks noGrp="1"/>
          </p:cNvSpPr>
          <p:nvPr>
            <p:ph idx="1"/>
          </p:nvPr>
        </p:nvSpPr>
        <p:spPr>
          <a:xfrm>
            <a:off x="152400" y="723900"/>
            <a:ext cx="8839200" cy="5410200"/>
          </a:xfrm>
        </p:spPr>
        <p:txBody>
          <a:bodyPr>
            <a:normAutofit/>
          </a:bodyPr>
          <a:lstStyle/>
          <a:p>
            <a:r>
              <a:rPr lang="en-US" dirty="0"/>
              <a:t>HB 1001 – Budget Bill</a:t>
            </a:r>
          </a:p>
          <a:p>
            <a:pPr lvl="1"/>
            <a:r>
              <a:rPr lang="en-US" dirty="0"/>
              <a:t>Authored by Rep. T. Huston (R)</a:t>
            </a:r>
          </a:p>
          <a:p>
            <a:pPr lvl="1"/>
            <a:r>
              <a:rPr lang="en-US" dirty="0"/>
              <a:t>Increases overall state spending on K-12 education by </a:t>
            </a:r>
            <a:r>
              <a:rPr lang="en-US" dirty="0" smtClean="0"/>
              <a:t>2.5% </a:t>
            </a:r>
            <a:r>
              <a:rPr lang="en-US" dirty="0"/>
              <a:t>each year.</a:t>
            </a:r>
          </a:p>
          <a:p>
            <a:pPr lvl="1"/>
            <a:r>
              <a:rPr lang="en-US" dirty="0"/>
              <a:t>Fails to keep up with inflation </a:t>
            </a:r>
            <a:r>
              <a:rPr lang="en-US" dirty="0" smtClean="0"/>
              <a:t>rate</a:t>
            </a:r>
            <a:endParaRPr lang="en-US" dirty="0"/>
          </a:p>
          <a:p>
            <a:pPr lvl="1"/>
            <a:r>
              <a:rPr lang="en-US" dirty="0"/>
              <a:t>Increases the Tax Credit Scholarship Cap from $14M to $15M in FY2019, then to $16M in FY 2020.</a:t>
            </a:r>
          </a:p>
          <a:p>
            <a:pPr lvl="1"/>
            <a:r>
              <a:rPr lang="en-US" dirty="0"/>
              <a:t>Does NOT include the automatic escalator of 120% annually for SGOs.</a:t>
            </a:r>
          </a:p>
          <a:p>
            <a:pPr lvl="1"/>
            <a:r>
              <a:rPr lang="en-US" dirty="0"/>
              <a:t>Increases the teacher classroom supply tax credit from $100 - $500.</a:t>
            </a:r>
          </a:p>
          <a:p>
            <a:pPr lvl="1"/>
            <a:r>
              <a:rPr lang="en-US" dirty="0"/>
              <a:t>Creates a new 70% voucher for more middle income families</a:t>
            </a:r>
          </a:p>
          <a:p>
            <a:pPr lvl="1"/>
            <a:r>
              <a:rPr lang="en-US" dirty="0"/>
              <a:t>House adds $47M to Charter Schools Grant</a:t>
            </a:r>
          </a:p>
          <a:p>
            <a:pPr lvl="1"/>
            <a:r>
              <a:rPr lang="en-US" dirty="0"/>
              <a:t>Total of $70M new money for CHOICE programs</a:t>
            </a:r>
          </a:p>
          <a:p>
            <a:pPr lvl="1"/>
            <a:r>
              <a:rPr lang="en-US" dirty="0"/>
              <a:t>$0 for teacher pay</a:t>
            </a:r>
          </a:p>
          <a:p>
            <a:pPr lvl="1"/>
            <a:endParaRPr lang="en-US" dirty="0"/>
          </a:p>
        </p:txBody>
      </p:sp>
      <p:pic>
        <p:nvPicPr>
          <p:cNvPr id="2" name="Picture 1"/>
          <p:cNvPicPr>
            <a:picLocks noChangeAspect="1"/>
          </p:cNvPicPr>
          <p:nvPr/>
        </p:nvPicPr>
        <p:blipFill>
          <a:blip r:embed="rId2"/>
          <a:stretch>
            <a:fillRect/>
          </a:stretch>
        </p:blipFill>
        <p:spPr>
          <a:xfrm>
            <a:off x="6781800" y="4495800"/>
            <a:ext cx="2097206" cy="2091109"/>
          </a:xfrm>
          <a:prstGeom prst="rect">
            <a:avLst/>
          </a:prstGeom>
        </p:spPr>
      </p:pic>
    </p:spTree>
    <p:extLst>
      <p:ext uri="{BB962C8B-B14F-4D97-AF65-F5344CB8AC3E}">
        <p14:creationId xmlns:p14="http://schemas.microsoft.com/office/powerpoint/2010/main" val="1966889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1237</TotalTime>
  <Words>1031</Words>
  <Application>Microsoft Office PowerPoint</Application>
  <PresentationFormat>On-screen Show (4:3)</PresentationFormat>
  <Paragraphs>113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PowerPoint Presentation</vt:lpstr>
      <vt:lpstr>State Supt. of Public Instruction</vt:lpstr>
      <vt:lpstr>PowerPoint Presentation</vt:lpstr>
      <vt:lpstr>PowerPoint Presentation</vt:lpstr>
      <vt:lpstr>Civics Test Requirement</vt:lpstr>
      <vt:lpstr>Education Deregulation</vt:lpstr>
      <vt:lpstr>Voucher School  Expansion</vt:lpstr>
      <vt:lpstr>Teacher Pay</vt:lpstr>
      <vt:lpstr>School Finance</vt:lpstr>
      <vt:lpstr>School Finance</vt:lpstr>
      <vt:lpstr>School Finance</vt:lpstr>
      <vt:lpstr>What may come up in 2020</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Shank</dc:creator>
  <cp:lastModifiedBy>Marilyn Shank</cp:lastModifiedBy>
  <cp:revision>55</cp:revision>
  <cp:lastPrinted>2019-08-23T17:19:35Z</cp:lastPrinted>
  <dcterms:created xsi:type="dcterms:W3CDTF">2016-05-16T02:29:13Z</dcterms:created>
  <dcterms:modified xsi:type="dcterms:W3CDTF">2019-08-23T21:15:01Z</dcterms:modified>
</cp:coreProperties>
</file>